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8"/>
  </p:notesMasterIdLst>
  <p:sldIdLst>
    <p:sldId id="256" r:id="rId2"/>
    <p:sldId id="272" r:id="rId3"/>
    <p:sldId id="273" r:id="rId4"/>
    <p:sldId id="278" r:id="rId5"/>
    <p:sldId id="300" r:id="rId6"/>
    <p:sldId id="281" r:id="rId7"/>
    <p:sldId id="301" r:id="rId8"/>
    <p:sldId id="302" r:id="rId9"/>
    <p:sldId id="303" r:id="rId10"/>
    <p:sldId id="282" r:id="rId11"/>
    <p:sldId id="304" r:id="rId12"/>
    <p:sldId id="305" r:id="rId13"/>
    <p:sldId id="306" r:id="rId14"/>
    <p:sldId id="285" r:id="rId15"/>
    <p:sldId id="307" r:id="rId16"/>
    <p:sldId id="287" r:id="rId17"/>
    <p:sldId id="288" r:id="rId18"/>
    <p:sldId id="308" r:id="rId19"/>
    <p:sldId id="291" r:id="rId20"/>
    <p:sldId id="309" r:id="rId21"/>
    <p:sldId id="294" r:id="rId22"/>
    <p:sldId id="296" r:id="rId23"/>
    <p:sldId id="297" r:id="rId24"/>
    <p:sldId id="298" r:id="rId25"/>
    <p:sldId id="299" r:id="rId26"/>
    <p:sldId id="27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D7B5"/>
    <a:srgbClr val="F4E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4331-6502-4D36-997C-E1EC21AC6275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92534-EA42-4CAB-B22B-780CD67A8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4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92534-EA42-4CAB-B22B-780CD67A8A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6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Тема урока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971550" y="1989138"/>
            <a:ext cx="6120730" cy="360045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- заставка к теме урока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50824" y="2133600"/>
            <a:ext cx="2016919" cy="1079376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132138" y="2420939"/>
            <a:ext cx="5761037" cy="792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5"/>
          </p:nvPr>
        </p:nvSpPr>
        <p:spPr>
          <a:xfrm>
            <a:off x="251521" y="3645024"/>
            <a:ext cx="2016224" cy="108012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/>
          </p:nvPr>
        </p:nvSpPr>
        <p:spPr>
          <a:xfrm>
            <a:off x="3131840" y="4005065"/>
            <a:ext cx="5761037" cy="7200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7"/>
          </p:nvPr>
        </p:nvSpPr>
        <p:spPr>
          <a:xfrm>
            <a:off x="251520" y="5229200"/>
            <a:ext cx="2016224" cy="108012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/>
          </p:nvPr>
        </p:nvSpPr>
        <p:spPr>
          <a:xfrm>
            <a:off x="3131839" y="5589241"/>
            <a:ext cx="5761037" cy="7200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32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75656" y="1916832"/>
            <a:ext cx="5486400" cy="3927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Домашнее задание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Источники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2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Тема урока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971550" y="1989138"/>
            <a:ext cx="6120730" cy="360045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Рисунок - заставка к теме урока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/>
              <a:t>Организационный момент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132138" y="1268413"/>
            <a:ext cx="3960812" cy="4968875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4" y="692696"/>
            <a:ext cx="314096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64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Дыхательная гимнастика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552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>
            <a:noAutofit/>
          </a:bodyPr>
          <a:lstStyle>
            <a:lvl1pPr marL="0" indent="0" algn="ctr">
              <a:buNone/>
              <a:defRPr sz="2400" u="sng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Упражнения для отработки навыков техники чтения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484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/>
              <a:t>Организационный момент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132138" y="1268413"/>
            <a:ext cx="3960812" cy="4968875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4" y="692696"/>
            <a:ext cx="3140968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4" y="692696"/>
            <a:ext cx="314096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6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>
            <a:noAutofit/>
          </a:bodyPr>
          <a:lstStyle>
            <a:lvl1pPr marL="0" indent="0" algn="ctr">
              <a:buNone/>
              <a:defRPr sz="4000" u="sng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Скороговорки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293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Немного об авторе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251520" y="1700808"/>
            <a:ext cx="2592288" cy="360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Портрет писателя/ поэта</a:t>
            </a: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132834" y="1988146"/>
            <a:ext cx="5761037" cy="42491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Основные факты биографии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916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Работа с учебником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251520" y="1700808"/>
            <a:ext cx="2592288" cy="360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Обложка учебника</a:t>
            </a: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132834" y="1988146"/>
            <a:ext cx="5761037" cy="42491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Алгоритм работы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2294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Словарик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51520" y="1700808"/>
            <a:ext cx="2016919" cy="10793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3132834" y="1988147"/>
            <a:ext cx="5761037" cy="79203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5"/>
          </p:nvPr>
        </p:nvSpPr>
        <p:spPr>
          <a:xfrm>
            <a:off x="252217" y="3212232"/>
            <a:ext cx="2016224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6"/>
          </p:nvPr>
        </p:nvSpPr>
        <p:spPr>
          <a:xfrm>
            <a:off x="3132536" y="3572273"/>
            <a:ext cx="5761037" cy="720080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7"/>
          </p:nvPr>
        </p:nvSpPr>
        <p:spPr>
          <a:xfrm>
            <a:off x="252216" y="4796408"/>
            <a:ext cx="2016224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3132535" y="5156449"/>
            <a:ext cx="5761037" cy="720080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1333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flipH="1">
            <a:off x="4644752" y="1988840"/>
            <a:ext cx="4031704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7544" y="1988840"/>
            <a:ext cx="4032448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Сравни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о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50824" y="2133600"/>
            <a:ext cx="2016919" cy="10793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132138" y="2420939"/>
            <a:ext cx="5761037" cy="7920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6"/>
          <p:cNvSpPr>
            <a:spLocks noGrp="1"/>
          </p:cNvSpPr>
          <p:nvPr>
            <p:ph type="pic" sz="quarter" idx="15"/>
          </p:nvPr>
        </p:nvSpPr>
        <p:spPr>
          <a:xfrm>
            <a:off x="251521" y="3645024"/>
            <a:ext cx="2016224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/>
          </p:nvPr>
        </p:nvSpPr>
        <p:spPr>
          <a:xfrm>
            <a:off x="3131840" y="4005065"/>
            <a:ext cx="5761037" cy="7200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7"/>
          </p:nvPr>
        </p:nvSpPr>
        <p:spPr>
          <a:xfrm>
            <a:off x="251520" y="5229200"/>
            <a:ext cx="2016224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/>
          </p:nvPr>
        </p:nvSpPr>
        <p:spPr>
          <a:xfrm>
            <a:off x="3131839" y="5589241"/>
            <a:ext cx="5761037" cy="72008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132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Дыхательная гимнастика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55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>
            <a:noAutofit/>
          </a:bodyPr>
          <a:lstStyle>
            <a:lvl1pPr marL="0" indent="0" algn="ctr">
              <a:buNone/>
              <a:defRPr sz="2400" u="sng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Упражнения для отработки навыков техники чтения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484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>
            <a:noAutofit/>
          </a:bodyPr>
          <a:lstStyle>
            <a:lvl1pPr marL="0" indent="0" algn="ctr">
              <a:buNone/>
              <a:defRPr sz="4000" u="sng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Скороговорки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0825" y="1989138"/>
            <a:ext cx="8642350" cy="3671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293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Немного об авторе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251520" y="1700808"/>
            <a:ext cx="2592288" cy="360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Портрет писателя/ поэта</a:t>
            </a: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132834" y="1988146"/>
            <a:ext cx="5761037" cy="42491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Основные факты биографии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91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Работа с учебником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251520" y="1700808"/>
            <a:ext cx="2592288" cy="360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Обложка учебника</a:t>
            </a: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132834" y="1988146"/>
            <a:ext cx="5761037" cy="4249165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Алгоритм работы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229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32916"/>
            <a:ext cx="7020272" cy="5760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Словарик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51520" y="1700808"/>
            <a:ext cx="2016919" cy="1079376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3132834" y="1988147"/>
            <a:ext cx="5761037" cy="79203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Рисунок 6"/>
          <p:cNvSpPr>
            <a:spLocks noGrp="1"/>
          </p:cNvSpPr>
          <p:nvPr>
            <p:ph type="pic" sz="quarter" idx="15"/>
          </p:nvPr>
        </p:nvSpPr>
        <p:spPr>
          <a:xfrm>
            <a:off x="252217" y="3212232"/>
            <a:ext cx="2016224" cy="108012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6"/>
          </p:nvPr>
        </p:nvSpPr>
        <p:spPr>
          <a:xfrm>
            <a:off x="3132536" y="3572273"/>
            <a:ext cx="5761037" cy="720080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7"/>
          </p:nvPr>
        </p:nvSpPr>
        <p:spPr>
          <a:xfrm>
            <a:off x="252216" y="4796408"/>
            <a:ext cx="2016224" cy="108012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3132535" y="5156449"/>
            <a:ext cx="5761037" cy="720080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33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H="1">
            <a:off x="4644752" y="1988840"/>
            <a:ext cx="4031704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988840"/>
            <a:ext cx="4032448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Работа по теме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3" hasCustomPrompt="1"/>
          </p:nvPr>
        </p:nvSpPr>
        <p:spPr>
          <a:xfrm>
            <a:off x="19348" y="620688"/>
            <a:ext cx="6928916" cy="720080"/>
          </a:xfrm>
          <a:solidFill>
            <a:srgbClr val="FFFFFF"/>
          </a:solidFill>
        </p:spPr>
        <p:txBody>
          <a:bodyPr/>
          <a:lstStyle>
            <a:lvl1pPr marL="0" indent="0" algn="ctr">
              <a:buNone/>
              <a:defRPr sz="3600" u="sng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Сравни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 flipH="1">
            <a:off x="4644752" y="1988840"/>
            <a:ext cx="4031704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67544" y="1988840"/>
            <a:ext cx="4032448" cy="6480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7B5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" y="34280"/>
            <a:ext cx="6996633" cy="5760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88840"/>
            <a:ext cx="8229600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33" y="26764"/>
            <a:ext cx="2131715" cy="18901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791"/>
            <a:ext cx="698209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-2" y="34280"/>
            <a:ext cx="6996633" cy="5760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33" y="26764"/>
            <a:ext cx="2131715" cy="18901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4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59" r:id="rId23"/>
    <p:sldLayoutId id="2147483652" r:id="rId24"/>
    <p:sldLayoutId id="2147483658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4%D0%BB%D0%B8%D0%BD%D0%B0" TargetMode="External"/><Relationship Id="rId3" Type="http://schemas.openxmlformats.org/officeDocument/2006/relationships/hyperlink" Target="https://ru.wikipedia.org/wiki/%D0%94%D1%80%D0%B5%D0%B2%D0%BD%D0%B8%D0%B9_%D0%A0%D0%B8%D0%BC" TargetMode="External"/><Relationship Id="rId7" Type="http://schemas.openxmlformats.org/officeDocument/2006/relationships/hyperlink" Target="https://ru.wikipedia.org/wiki/%D0%95%D0%B4%D0%B8%D0%BD%D0%B8%D1%86%D1%8B_%D0%B8%D0%B7%D0%BC%D0%B5%D1%80%D0%B5%D0%BD%D0%B8%D1%8F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.wikipedia.org/wiki/%D0%9C%D0%B5%D1%82%D1%80" TargetMode="External"/><Relationship Id="rId5" Type="http://schemas.openxmlformats.org/officeDocument/2006/relationships/hyperlink" Target="https://ru.wikipedia.org/wiki/%D0%A4%D1%83%D1%82" TargetMode="External"/><Relationship Id="rId4" Type="http://schemas.openxmlformats.org/officeDocument/2006/relationships/hyperlink" Target="https://ru.wikipedia.org/wiki/%D0%AF%D1%80%D0%B4" TargetMode="External"/><Relationship Id="rId9" Type="http://schemas.openxmlformats.org/officeDocument/2006/relationships/hyperlink" Target="https://ru.wikipedia.org/wiki/%D0%90%D0%BD%D0%B3%D0%BB%D0%B8%D0%B9%D1%81%D0%BA%D0%B0%D1%8F_%D1%81%D0%B8%D1%81%D1%82%D0%B5%D0%BC%D0%B0_%D0%BC%D0%B5%D1%8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Зарубежная литература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48" y="620688"/>
            <a:ext cx="6928916" cy="1224136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Джонатан Свифт «Путешествие Гулливера» </a:t>
            </a:r>
          </a:p>
          <a:p>
            <a:r>
              <a:rPr lang="ru-RU" dirty="0"/>
              <a:t>Приготовила: Липко Таисия Николаевна</a:t>
            </a:r>
          </a:p>
          <a:p>
            <a:r>
              <a:rPr lang="ru-RU" dirty="0"/>
              <a:t>учитель начальных классов</a:t>
            </a:r>
          </a:p>
          <a:p>
            <a:r>
              <a:rPr lang="ru-RU" dirty="0"/>
              <a:t>МКОУ «СОШ с. Учебного»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687A5-3910-4E47-A332-3107A3AF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56532"/>
            <a:ext cx="6480220" cy="48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7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A5823-FD8B-4DE2-B8B6-138BC847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Итоги проверки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3E3452-514C-4F1E-A196-0C52B2D0A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28" y="1989138"/>
            <a:ext cx="4540408" cy="3708000"/>
          </a:xfrm>
        </p:spPr>
      </p:pic>
    </p:spTree>
    <p:extLst>
      <p:ext uri="{BB962C8B-B14F-4D97-AF65-F5344CB8AC3E}">
        <p14:creationId xmlns:p14="http://schemas.microsoft.com/office/powerpoint/2010/main" val="1866396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9BB44-E837-4979-AC84-4B4BE8861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Кто написал вам письмо?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24388C-DC2F-4B90-AFE9-FCD8963A7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Какое имя у вас получилось 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87352-1A98-48CD-B435-543CA0CCC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7200" dirty="0"/>
              <a:t>Гулливер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7EA9B-03A2-44FC-96B9-DFD225AEE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177780" cy="31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A2EF5-49FB-4248-AA8A-1E7362EBA8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B05DD7-D4C7-47F9-BCED-B02F8D86D5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E60F10-8BD2-4198-84EF-2916952FC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3999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E4A9795-B55A-4F34-B5B6-F30EACD7A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834" y="1988147"/>
            <a:ext cx="5761037" cy="3385070"/>
          </a:xfrm>
        </p:spPr>
        <p:txBody>
          <a:bodyPr/>
          <a:lstStyle/>
          <a:p>
            <a:r>
              <a:rPr lang="ru-RU" dirty="0"/>
              <a:t>Биография писателя</a:t>
            </a:r>
          </a:p>
          <a:p>
            <a:r>
              <a:rPr lang="ru-RU" dirty="0"/>
              <a:t>Как зовут автора?</a:t>
            </a:r>
          </a:p>
          <a:p>
            <a:r>
              <a:rPr lang="ru-RU" sz="6000" dirty="0" err="1"/>
              <a:t>ааДжннто</a:t>
            </a:r>
            <a:r>
              <a:rPr lang="ru-RU" sz="6000" dirty="0"/>
              <a:t> </a:t>
            </a:r>
            <a:r>
              <a:rPr lang="ru-RU" sz="6000" dirty="0" err="1"/>
              <a:t>виСтф</a:t>
            </a:r>
            <a:r>
              <a:rPr lang="ru-RU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24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00B8F-DBD9-409C-9934-137A6E016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15ABEE-DA1A-468D-839A-7B05423A3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81B34F-B2C6-4B91-956C-D4D624A32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Джонатан Свифт (1667 - 1745)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Свифт родился в ирландском городе Дублин в небогатой семье. Отец, мелкий судейский чиновник, умер, когда сын ещё не родился, оставив семью (жену, дочь и сына) в бедственном положении. Поэтому воспитанием мальчика занимался дядя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Годвин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матерью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Джонатан почти не встречался. После школы он поступил в Тринити-колледж Дублинского университета (1682), который закончил в 1686 году. В результате обучения Свифт получил степень бакалавра. Первый русский перевод «Путешествий Гулливера»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вышел в 1772—1773 годах под названием «Путешествия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Гулливеровы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Лилипут,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Бродинягу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Лапуту,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Бальнибарбы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Гуигнгмскую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страну или к лошадям». Перевод выполнил с французского издания Ерофей Каржавин.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50C6D-C4AF-45C9-B354-26C8E7E11D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3999"/>
          <a:stretch>
            <a:fillRect/>
          </a:stretch>
        </p:blipFill>
        <p:spPr>
          <a:xfrm>
            <a:off x="250825" y="1700213"/>
            <a:ext cx="2592388" cy="3600450"/>
          </a:xfrm>
        </p:spPr>
      </p:pic>
    </p:spTree>
    <p:extLst>
      <p:ext uri="{BB962C8B-B14F-4D97-AF65-F5344CB8AC3E}">
        <p14:creationId xmlns:p14="http://schemas.microsoft.com/office/powerpoint/2010/main" val="235244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D5C80-D28A-46B4-B6A7-DA5E3BF912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Актуализация новых знаний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F0DEAF-037E-47AC-AF0C-F5A06C58BF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Словарная работа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555E9-E852-49FE-8CDD-1C17D471B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800" b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Миля - 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латинского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i="1" dirty="0" err="1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mille</a:t>
            </a:r>
            <a:r>
              <a:rPr lang="ru-RU" sz="1800" i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passus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тысяча двойных шагов римских солдат в полном облачении на марше) — путевая мера для измерения расстояния, введённая в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Древнем Риме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некоторых странах это понятие применяют до сих пор. Различают несколько видов миль: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Морская миля. 1 миля = 1852 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Сухопутная миля (британская). 1 миля = 1760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ярдов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5280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футов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1609,34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метра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800" b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Ярд - 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британская и американская единица измерения расстояния. 1 ярд = 91, 44 см.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800" b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Дюйм – 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единица измерения расстояния.</a:t>
            </a:r>
            <a:r>
              <a:rPr lang="ru-RU" sz="1800" b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дюйм = 2,54 см.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800" b="1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Фут -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единица измерения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длины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 </a:t>
            </a:r>
            <a:r>
              <a:rPr lang="ru-RU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английской системе мер</a:t>
            </a:r>
            <a:r>
              <a:rPr lang="ru-RU" sz="1800" dirty="0">
                <a:solidFill>
                  <a:srgbClr val="1D1D1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Точное линейное значение различается в разных странах. Международный фут англоговорящих стран равен 0,3 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50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A8689-13BF-4B18-809D-D89C01392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2AC883-E655-46B8-BD29-C10365D94D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9E1255-FF92-4638-B5EE-8B8DDF6DA0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9" b="23249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B8C3184-489A-495F-A20B-622D8FC5C2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Колчан- футляр для стрел.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F04C73-EE8D-479C-A235-632DBCBAEC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b="11222"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D4758FAB-E8E9-479A-889C-499470679F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Врассыпную –в разные стороны.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4EA322-F766-44F8-9B71-A8E8C38472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2" b="27432"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FCEF91F9-0AA6-4A4B-AD1B-63E7B70539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Лилипут- человек очень маленького роста, карлик.</a:t>
            </a:r>
          </a:p>
        </p:txBody>
      </p:sp>
    </p:spTree>
    <p:extLst>
      <p:ext uri="{BB962C8B-B14F-4D97-AF65-F5344CB8AC3E}">
        <p14:creationId xmlns:p14="http://schemas.microsoft.com/office/powerpoint/2010/main" val="3676589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1F-62E2-4AAE-968F-D7F420AF5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FAE37-5E8E-485C-876D-F6E9EBF6A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Мозговой штурм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8AA9D8-89F5-45A0-9E1C-3E588CF07E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29750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A145ABD-0E80-45D7-98D2-22D5FA2DF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Кто главный герой этой повести?</a:t>
            </a:r>
          </a:p>
          <a:p>
            <a:r>
              <a:rPr lang="ru-RU" dirty="0"/>
              <a:t>- Где и каким образом  оказался Гулливер после кораблекрушения? </a:t>
            </a:r>
          </a:p>
          <a:p>
            <a:r>
              <a:rPr lang="ru-RU" dirty="0"/>
              <a:t>- Как встретили  и обошлись с Гулливером жители </a:t>
            </a:r>
            <a:r>
              <a:rPr lang="ru-RU" dirty="0" err="1"/>
              <a:t>Лилипутии</a:t>
            </a:r>
            <a:r>
              <a:rPr lang="ru-RU" dirty="0"/>
              <a:t>?</a:t>
            </a:r>
          </a:p>
          <a:p>
            <a:r>
              <a:rPr lang="ru-RU" dirty="0"/>
              <a:t>- Как относился Гулливер к жителям </a:t>
            </a:r>
            <a:r>
              <a:rPr lang="ru-RU" dirty="0" err="1"/>
              <a:t>Лилипутии</a:t>
            </a:r>
            <a:r>
              <a:rPr lang="ru-RU" dirty="0"/>
              <a:t>?</a:t>
            </a:r>
          </a:p>
          <a:p>
            <a:r>
              <a:rPr lang="ru-RU" dirty="0"/>
              <a:t>- Кратко расскажите. как Гулливер проживал в этой стране?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106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43433-EBBB-4379-B4FC-7F514C2995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E311F5-0086-476B-BF10-2DF61DFC9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Мозговой штурм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F3D9B5-11DE-45A9-A67D-8C1C6DB94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Какую услугу оказал Гулливер императору и жителям </a:t>
            </a:r>
            <a:r>
              <a:rPr lang="ru-RU" dirty="0" err="1"/>
              <a:t>Лилипутии</a:t>
            </a:r>
            <a:r>
              <a:rPr lang="ru-RU" dirty="0"/>
              <a:t>?</a:t>
            </a:r>
          </a:p>
          <a:p>
            <a:r>
              <a:rPr lang="ru-RU" dirty="0"/>
              <a:t>- Почему Гулливер, никого не предупреждая, покинул эту страну?  </a:t>
            </a:r>
          </a:p>
          <a:p>
            <a:r>
              <a:rPr lang="ru-RU" dirty="0"/>
              <a:t>- Как заканчивается история Гулливера в стране лилипутов?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F70A4-2DC1-4704-B4E6-CBBB5D9075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29750"/>
          <a:stretch>
            <a:fillRect/>
          </a:stretch>
        </p:blipFill>
        <p:spPr>
          <a:xfrm>
            <a:off x="250825" y="1700213"/>
            <a:ext cx="2592388" cy="3600450"/>
          </a:xfrm>
        </p:spPr>
      </p:pic>
    </p:spTree>
    <p:extLst>
      <p:ext uri="{BB962C8B-B14F-4D97-AF65-F5344CB8AC3E}">
        <p14:creationId xmlns:p14="http://schemas.microsoft.com/office/powerpoint/2010/main" val="409520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0D2FF-29EE-44F6-87A2-4E6CC8A0E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Групповая работа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B515BF-F4C0-4960-97AA-4724095F7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Толстые и тонкие вопросы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F53919-CFF9-4B37-B6EB-EEF435615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662270-314D-4A4E-98B9-82B5104F7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92433"/>
              </p:ext>
            </p:extLst>
          </p:nvPr>
        </p:nvGraphicFramePr>
        <p:xfrm>
          <a:off x="4355976" y="2123566"/>
          <a:ext cx="4410710" cy="3403029"/>
        </p:xfrm>
        <a:graphic>
          <a:graphicData uri="http://schemas.openxmlformats.org/drawingml/2006/table">
            <a:tbl>
              <a:tblPr firstRow="1" firstCol="1" bandRow="1"/>
              <a:tblGrid>
                <a:gridCol w="2159635">
                  <a:extLst>
                    <a:ext uri="{9D8B030D-6E8A-4147-A177-3AD203B41FA5}">
                      <a16:colId xmlns:a16="http://schemas.microsoft.com/office/drawing/2014/main" val="2044093314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1683527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Тонкие вопросы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Толстые вопросы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279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Когда?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Может 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Будет…?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Мог ли…?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звать…?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Было ли…?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Согласны ли Вы…?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Верно ли…?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Объясните, почему…?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Почему Вы так думаете…?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Почему Вы считаете…?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чём различие…?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Предположите, что будет, если…?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Что, если…?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58032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C67051-20BD-41E6-9625-DED6EAC3D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977629"/>
            <a:ext cx="3675900" cy="36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5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CC188-38A9-45BB-9A1C-156259B662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Оценивание работы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0431B8-FE34-49E4-8B73-50C65837F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Две звезды и пожелание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40AD28-BC99-4E6A-BBED-C81D7EEEF7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2 звезды = 2 момента, </a:t>
            </a:r>
          </a:p>
          <a:p>
            <a:pPr marL="0" indent="0">
              <a:buNone/>
            </a:pPr>
            <a:r>
              <a:rPr lang="ru-RU" dirty="0"/>
              <a:t>в которых вы преуспели.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Пожелание = что – то, что </a:t>
            </a:r>
          </a:p>
          <a:p>
            <a:pPr marL="0" indent="0">
              <a:buNone/>
            </a:pPr>
            <a:r>
              <a:rPr lang="ru-RU" dirty="0"/>
              <a:t>может быть улучшено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60C355-CFDA-4DC7-AD5D-4B96B987E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989138"/>
            <a:ext cx="1605558" cy="16055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1FFC54-08C4-45A3-804C-FB7B94CC8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30" y="1989138"/>
            <a:ext cx="1605558" cy="1605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6E358E-6AEF-4A67-801E-BC79E64E0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29492"/>
            <a:ext cx="2136258" cy="19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17247-057B-49AE-B5FF-0AFAC9A6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Организационный момент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58E49-ACF8-4FB1-8F62-1A2954D35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Здравствуй, друг! (Пожимают друг другу руки).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-Здравствуй, брат! (Хлопают друг друга по плечу).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-Нашей встрече каждый рад! (Прижимают руки к сердцу).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-Здравствуй, мир! (Разводят руки в стороны).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-Здравствуй, век! (Показывают большой палец вверх).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-Здравствуй, добрый человек! (Показывают пальцами «сердце»).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77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AC8DF-8B66-48BF-ADB5-6A2A0190D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Подведение итогов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781948-C8F3-4DE7-9B45-B17C000B9F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«Горячий стул»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5FAFFD-32E2-4C26-9DD6-0513F4DE0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Задание: каждой группе изобразить какого-нибудь героя из повести «Путешествия Гулливера», «герой» должен сесть на стул напротив класса, остальные ребята из других групп должны задать ему вопросы из повести.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C74FFA-DF08-4F7A-9973-EBE49217C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25" y="4581128"/>
            <a:ext cx="2087949" cy="19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14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3D6F4-BD6F-4561-A3D9-EC36A54F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Изобрази героя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B3204A-389A-4D30-B2B1-87822F2BC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576641" cy="23360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F30DE-255A-4EBE-9ACB-308C1BC59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05" y="2636912"/>
            <a:ext cx="3188329" cy="2389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CD1C85-547B-4A18-8868-6C787A5A6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85620"/>
            <a:ext cx="3576641" cy="24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6128F-0F26-4CEA-A576-544D96B51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Оценивание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04110D-CCA6-474C-BDD7-649E033CBB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От кулака до пяти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2CA70E-F57E-4509-8059-2DBC06552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0FDD44-EF06-46F6-825E-C13991F6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31150"/>
            <a:ext cx="6008216" cy="45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9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CDADB-F8A2-4518-9962-697C06914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BBD486-FD82-4C70-895F-B2089D6B8F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Найдите варианты домашнего задания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79A57F-E84E-48CF-B35D-5860E02379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Создать модель характеристики Гулливера и доказать его характеристику примерами из текста.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B03BC4-491B-4717-A3C7-C7037312F9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238625" cy="233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952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03FA5-FDC4-402C-9B8F-D867CD01E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BC431D-2F23-4212-B9BB-3DCC4766E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Найди домашнее задание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9A6844-94BE-4CF3-AAAE-3D87F13FE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рочитать отрывок и ответить на вопросы к тексту.</a:t>
            </a:r>
          </a:p>
          <a:p>
            <a:r>
              <a:rPr lang="ru-RU" sz="4400" dirty="0">
                <a:latin typeface="Times New Roman" panose="02020603050405020304" pitchFamily="18" charset="0"/>
              </a:rPr>
              <a:t>3. С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оздать последовательную модель пребывания в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Лилипутии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20472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A34A-8E5E-4882-98AC-2E7D7C998D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Рефлексия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3456B6-FB2B-4AE5-B5CB-9400A00B9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Язык жестов.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27569-CA9A-452E-9CFC-F4AAD5BBD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F5242E-4712-42C8-A23C-4A1973543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20988"/>
            <a:ext cx="5898232" cy="442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4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9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958FA-4AD9-4D51-9F4B-7FFB3905F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Речевая разминка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B440C0-44B0-4522-A4C9-676F81225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Дыхательная гимнастика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9F606B-DB2A-4465-84FF-8F3E0E7204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1. Гасим свечи на торте.                    </a:t>
            </a:r>
          </a:p>
          <a:p>
            <a:r>
              <a:rPr lang="ru-RU" dirty="0"/>
              <a:t>2.Тушим свечи на торте.</a:t>
            </a:r>
          </a:p>
          <a:p>
            <a:r>
              <a:rPr lang="ru-RU" dirty="0"/>
              <a:t>3.Жужжим длинно.</a:t>
            </a:r>
          </a:p>
          <a:p>
            <a:r>
              <a:rPr lang="ru-RU" dirty="0"/>
              <a:t>4.Жужжим коротко.</a:t>
            </a:r>
          </a:p>
        </p:txBody>
      </p:sp>
      <p:pic>
        <p:nvPicPr>
          <p:cNvPr id="5" name="Рисунок 4" descr="2.gif">
            <a:extLst>
              <a:ext uri="{FF2B5EF4-FFF2-40B4-BE49-F238E27FC236}">
                <a16:creationId xmlns:a16="http://schemas.microsoft.com/office/drawing/2014/main" id="{2BF46435-C459-4F85-9FAB-9E0ECD0694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522" y="2204864"/>
            <a:ext cx="28575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.gif">
            <a:extLst>
              <a:ext uri="{FF2B5EF4-FFF2-40B4-BE49-F238E27FC236}">
                <a16:creationId xmlns:a16="http://schemas.microsoft.com/office/drawing/2014/main" id="{B996E543-6D98-405D-A9FE-FFA6608A25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149080"/>
            <a:ext cx="13192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.gif">
            <a:extLst>
              <a:ext uri="{FF2B5EF4-FFF2-40B4-BE49-F238E27FC236}">
                <a16:creationId xmlns:a16="http://schemas.microsoft.com/office/drawing/2014/main" id="{138DEB05-DEC9-4EAB-8548-AA6F3A1D63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182654"/>
            <a:ext cx="13192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Bee29.gif">
            <a:extLst>
              <a:ext uri="{FF2B5EF4-FFF2-40B4-BE49-F238E27FC236}">
                <a16:creationId xmlns:a16="http://schemas.microsoft.com/office/drawing/2014/main" id="{6330DA7A-AB32-4DFA-BA1A-B8FEE80084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202" y="4192190"/>
            <a:ext cx="11620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Bee29.gif">
            <a:extLst>
              <a:ext uri="{FF2B5EF4-FFF2-40B4-BE49-F238E27FC236}">
                <a16:creationId xmlns:a16="http://schemas.microsoft.com/office/drawing/2014/main" id="{8E7C1270-661C-4AB1-92DD-4CFD419928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80893"/>
            <a:ext cx="11620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Bee29.gif">
            <a:extLst>
              <a:ext uri="{FF2B5EF4-FFF2-40B4-BE49-F238E27FC236}">
                <a16:creationId xmlns:a16="http://schemas.microsoft.com/office/drawing/2014/main" id="{BE5EA7FC-58E7-4E40-B1D0-A3C12FCFE4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111" y="4280893"/>
            <a:ext cx="11620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04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ED8CD-67BE-45C2-B2AB-96B52656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это?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E9A2E3-FDAF-4ABD-AFF6-B340E4D71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7236725" cy="36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6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FF33E-915F-4381-962D-D6BE547FE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BCB3D8-233A-454F-B7EF-1A875CE3A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Проверка домашнего задания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0D9F0D-467C-464B-B24A-5452663BB8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3999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B00E0F68-881E-4CA7-8AEF-6D2164249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дорогой друг!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Пишет тебе неизвестный пока герой фантастического путешествия. Произошло сражение. Я был ранен. Помоги мне. Выполни следующие задания.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 получает задание: Какие слова можно использовать в сказке, какие - в фантастическом рассказе?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Рассказ, волшебная палочка, робот, наука, лес, заклинание, учебник, машина времени, вода живая и мёртвая, домашняя работа, формула, трёхкратное повторение, ракета, класс, разговор животных на человеческом языке.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группа: Что такое фантазия? Что значит фантазировать? Объясни своими словами.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группа: Попробуй объяснить, чем фантастический рассказ отличается от сказки.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Фантастический рассказ	Сказка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происходит	Действие происходит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помогают	Героям помогают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	Герои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Если вы выполните задание, узнаете моё имя.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благодарен.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86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78B56-1D33-436C-9034-6C1604BD6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Групповая работа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C7C109-CBF2-4B7A-980C-C899B34A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Правила работы в группе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E8497A-C3CF-4FC0-9DEB-63741DBBD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уважать мнение товарищей;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слушать и слышать друг друга;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обижать и не обижаться;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 внимательным;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участвовать всем.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54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3BF4F-A2BE-4170-8A36-1B363E083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Проверка 1 группы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C55F14-72E2-41A1-8D2E-2BBCC512EF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Какие слова можно использовать в сказке, какие - в фантастическом рассказе?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623C3B-AD97-4AD3-B0BB-222F56E3A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3" b="14333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91F8CE0-6FB5-46B5-8122-A2F4286CDF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834" y="1700808"/>
            <a:ext cx="5761037" cy="1007369"/>
          </a:xfrm>
        </p:spPr>
        <p:txBody>
          <a:bodyPr/>
          <a:lstStyle/>
          <a:p>
            <a:r>
              <a:rPr lang="ru-RU" dirty="0"/>
              <a:t>Робот, наука, машина времени, формула, ракета.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0E3810-7AE6-496F-91E4-58A44EA875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b="2336"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2A4548B3-D423-40FF-AE77-E47CADB9DD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2536" y="3068216"/>
            <a:ext cx="5761037" cy="1512911"/>
          </a:xfrm>
        </p:spPr>
        <p:txBody>
          <a:bodyPr/>
          <a:lstStyle/>
          <a:p>
            <a:r>
              <a:rPr lang="ru-RU" dirty="0"/>
              <a:t>Волшебная палочка, заклинание, вода живая и мертвая, трёхкратное повторение, разговор животных на человеческом языке.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850CA8-63F5-46A1-B005-F36C1E0C99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5" b="14205"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560CB785-EA87-442D-BD6E-AFE03B57A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Домашняя работа, учебник, лес, рассказ, класс. </a:t>
            </a:r>
          </a:p>
        </p:txBody>
      </p:sp>
    </p:spTree>
    <p:extLst>
      <p:ext uri="{BB962C8B-B14F-4D97-AF65-F5344CB8AC3E}">
        <p14:creationId xmlns:p14="http://schemas.microsoft.com/office/powerpoint/2010/main" val="24949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8EBD-7C98-4593-83DC-A4BE41AF9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Проверка 2 группы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29DD81-5876-443A-87B8-845CA7C94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/>
              <a:t>Фантазировать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1EF23D-1EB6-4A6C-B3A0-D684D5B02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значит выдумывать то, чего нет на самом деле.</a:t>
            </a:r>
          </a:p>
          <a:p>
            <a:r>
              <a:rPr lang="ru-RU" dirty="0"/>
              <a:t>Фантазия - это выдумка.</a:t>
            </a:r>
          </a:p>
        </p:txBody>
      </p:sp>
    </p:spTree>
    <p:extLst>
      <p:ext uri="{BB962C8B-B14F-4D97-AF65-F5344CB8AC3E}">
        <p14:creationId xmlns:p14="http://schemas.microsoft.com/office/powerpoint/2010/main" val="3975327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B94AA-6C59-45E2-AFB7-382E8FFCA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Проверка 3 группы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D8525F-A2EE-440C-814A-0DF80C401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Чем фантастика отличается от сказки?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4F1EC0-2973-4085-9F29-6044EB53BC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3E0A5-0C8F-4EC3-A08F-C694C0B16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" y="1989138"/>
            <a:ext cx="8577492" cy="35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90881"/>
      </p:ext>
    </p:extLst>
  </p:cSld>
  <p:clrMapOvr>
    <a:masterClrMapping/>
  </p:clrMapOvr>
</p:sld>
</file>

<file path=ppt/theme/theme1.xml><?xml version="1.0" encoding="utf-8"?>
<a:theme xmlns:a="http://schemas.openxmlformats.org/drawingml/2006/main" name="для литературы">
  <a:themeElements>
    <a:clrScheme name="Другая 1">
      <a:dk1>
        <a:srgbClr val="59473F"/>
      </a:dk1>
      <a:lt1>
        <a:srgbClr val="F1CCB5"/>
      </a:lt1>
      <a:dk2>
        <a:srgbClr val="775F55"/>
      </a:dk2>
      <a:lt2>
        <a:srgbClr val="F8E5DA"/>
      </a:lt2>
      <a:accent1>
        <a:srgbClr val="568278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950</Words>
  <Application>Microsoft Office PowerPoint</Application>
  <PresentationFormat>Экран (4:3)</PresentationFormat>
  <Paragraphs>130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Comic Sans MS</vt:lpstr>
      <vt:lpstr>Symbol</vt:lpstr>
      <vt:lpstr>Times New Roman</vt:lpstr>
      <vt:lpstr>для литературы</vt:lpstr>
      <vt:lpstr>Зарубежная литература</vt:lpstr>
      <vt:lpstr>Организационный момент</vt:lpstr>
      <vt:lpstr>Речевая разминка</vt:lpstr>
      <vt:lpstr>Что это?</vt:lpstr>
      <vt:lpstr>Презентация PowerPoint</vt:lpstr>
      <vt:lpstr>Групповая работа</vt:lpstr>
      <vt:lpstr>Проверка 1 группы</vt:lpstr>
      <vt:lpstr>Проверка 2 группы</vt:lpstr>
      <vt:lpstr>Проверка 3 группы</vt:lpstr>
      <vt:lpstr>Итоги проверки</vt:lpstr>
      <vt:lpstr>Кто написал вам письмо?</vt:lpstr>
      <vt:lpstr>Презентация PowerPoint</vt:lpstr>
      <vt:lpstr>Презентация PowerPoint</vt:lpstr>
      <vt:lpstr>Актуализация новых знаний</vt:lpstr>
      <vt:lpstr>Презентация PowerPoint</vt:lpstr>
      <vt:lpstr>Презентация PowerPoint</vt:lpstr>
      <vt:lpstr>Презентация PowerPoint</vt:lpstr>
      <vt:lpstr>Групповая работа</vt:lpstr>
      <vt:lpstr>Оценивание работы</vt:lpstr>
      <vt:lpstr>Подведение итогов</vt:lpstr>
      <vt:lpstr>Изобрази героя</vt:lpstr>
      <vt:lpstr>Оценивание</vt:lpstr>
      <vt:lpstr>Домашнее задание</vt:lpstr>
      <vt:lpstr>Домашнее задание</vt:lpstr>
      <vt:lpstr>Рефлексия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34</cp:revision>
  <dcterms:created xsi:type="dcterms:W3CDTF">2020-11-10T14:31:38Z</dcterms:created>
  <dcterms:modified xsi:type="dcterms:W3CDTF">2023-05-14T11:54:23Z</dcterms:modified>
</cp:coreProperties>
</file>